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9" r:id="rId5"/>
    <p:sldId id="259" r:id="rId6"/>
    <p:sldId id="331" r:id="rId7"/>
    <p:sldId id="263" r:id="rId8"/>
    <p:sldId id="265" r:id="rId9"/>
    <p:sldId id="267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9" r:id="rId18"/>
    <p:sldId id="317" r:id="rId19"/>
    <p:sldId id="318" r:id="rId20"/>
    <p:sldId id="323" r:id="rId21"/>
    <p:sldId id="320" r:id="rId22"/>
    <p:sldId id="321" r:id="rId23"/>
    <p:sldId id="322" r:id="rId24"/>
    <p:sldId id="324" r:id="rId25"/>
    <p:sldId id="325" r:id="rId26"/>
    <p:sldId id="326" r:id="rId27"/>
    <p:sldId id="327" r:id="rId28"/>
    <p:sldId id="329" r:id="rId29"/>
    <p:sldId id="328" r:id="rId30"/>
    <p:sldId id="290" r:id="rId31"/>
    <p:sldId id="277" r:id="rId32"/>
    <p:sldId id="292" r:id="rId33"/>
    <p:sldId id="280" r:id="rId34"/>
    <p:sldId id="298" r:id="rId35"/>
    <p:sldId id="303" r:id="rId36"/>
    <p:sldId id="300" r:id="rId37"/>
    <p:sldId id="287" r:id="rId38"/>
    <p:sldId id="301" r:id="rId39"/>
    <p:sldId id="308" r:id="rId40"/>
    <p:sldId id="281" r:id="rId41"/>
    <p:sldId id="297" r:id="rId42"/>
    <p:sldId id="279" r:id="rId43"/>
    <p:sldId id="304" r:id="rId44"/>
    <p:sldId id="33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A551E-4D53-1640-B738-B6503DD833B4}" v="117" dt="2023-11-18T18:54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/>
    <p:restoredTop sz="94630"/>
  </p:normalViewPr>
  <p:slideViewPr>
    <p:cSldViewPr snapToGrid="0">
      <p:cViewPr varScale="1">
        <p:scale>
          <a:sx n="65" d="100"/>
          <a:sy n="65" d="100"/>
        </p:scale>
        <p:origin x="9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 dirty="0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www.cdcs.ed.ac.uk</a:t>
            </a:r>
            <a:endParaRPr lang="en-GB" u="none" dirty="0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Bold%2C_italics_and_underli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Sections_and_chapt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Text_alignmen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-tables.com/" TargetMode="External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Wrapping_text_around_figures" TargetMode="External"/><Relationship Id="rId2" Type="http://schemas.openxmlformats.org/officeDocument/2006/relationships/hyperlink" Target="https://www.overleaf.com/learn/latex/Using_colours_in_LaT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Mathematical_expression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LaTeXandOverleaf20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hyperlink" Target="https://www.overleaf.com/learn/latex/Knit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relatex.com/templat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erson holding a bottle and glasses on a desk&#10;&#10;Description automatically generated">
            <a:extLst>
              <a:ext uri="{FF2B5EF4-FFF2-40B4-BE49-F238E27FC236}">
                <a16:creationId xmlns:a16="http://schemas.microsoft.com/office/drawing/2014/main" id="{B17E0D4C-E2F9-3A99-05D6-6DEF97A9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B5340-7FB2-058B-E5CD-DB4E4F981E1B}"/>
              </a:ext>
            </a:extLst>
          </p:cNvPr>
          <p:cNvSpPr txBox="1"/>
          <p:nvPr/>
        </p:nvSpPr>
        <p:spPr>
          <a:xfrm>
            <a:off x="5060374" y="2055813"/>
            <a:ext cx="707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LaTeX and Overleaf </a:t>
            </a:r>
          </a:p>
        </p:txBody>
      </p:sp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5864-B9D4-AF1A-5AB2-D8B5F25D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Overleaf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BB32-3EEA-53E4-495D-A7BA71FA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0" y="1403386"/>
            <a:ext cx="9065473" cy="494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E5BCC-85F1-6929-1D3C-27D38A02F9D3}"/>
              </a:ext>
            </a:extLst>
          </p:cNvPr>
          <p:cNvSpPr txBox="1"/>
          <p:nvPr/>
        </p:nvSpPr>
        <p:spPr>
          <a:xfrm>
            <a:off x="1427152" y="2756252"/>
            <a:ext cx="95248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Files/ folders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3D2C3-0330-9558-094F-6653D3145B71}"/>
              </a:ext>
            </a:extLst>
          </p:cNvPr>
          <p:cNvSpPr txBox="1"/>
          <p:nvPr/>
        </p:nvSpPr>
        <p:spPr>
          <a:xfrm>
            <a:off x="5363645" y="2217155"/>
            <a:ext cx="95248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ED5E-978A-5B08-281B-795EF90AF9C7}"/>
              </a:ext>
            </a:extLst>
          </p:cNvPr>
          <p:cNvSpPr txBox="1"/>
          <p:nvPr/>
        </p:nvSpPr>
        <p:spPr>
          <a:xfrm>
            <a:off x="9068650" y="2263322"/>
            <a:ext cx="12199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Compiled PDF</a:t>
            </a:r>
          </a:p>
        </p:txBody>
      </p:sp>
    </p:spTree>
    <p:extLst>
      <p:ext uri="{BB962C8B-B14F-4D97-AF65-F5344CB8AC3E}">
        <p14:creationId xmlns:p14="http://schemas.microsoft.com/office/powerpoint/2010/main" val="14672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1E3A-6E1F-71D5-AA1D-D52ADD6C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LaTeX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BADC-A965-67ED-CFDB-A4573EBC0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347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.</a:t>
            </a:r>
            <a:r>
              <a:rPr lang="en-US" b="1" dirty="0" err="1"/>
              <a:t>tex</a:t>
            </a:r>
            <a:r>
              <a:rPr lang="en-US" b="1" dirty="0"/>
              <a:t> file(s) </a:t>
            </a:r>
            <a:r>
              <a:rPr lang="en-US" dirty="0"/>
              <a:t>– contain content/text/commands</a:t>
            </a:r>
          </a:p>
          <a:p>
            <a:pPr lvl="1"/>
            <a:r>
              <a:rPr lang="en-US" dirty="0"/>
              <a:t>this is where your writing goes</a:t>
            </a:r>
          </a:p>
          <a:p>
            <a:r>
              <a:rPr lang="en-US" b="1" dirty="0"/>
              <a:t>.bib file(s) </a:t>
            </a:r>
            <a:r>
              <a:rPr lang="en-US" dirty="0"/>
              <a:t>– contain your bibliography entries</a:t>
            </a:r>
          </a:p>
          <a:p>
            <a:pPr lvl="1"/>
            <a:r>
              <a:rPr lang="en-US" dirty="0"/>
              <a:t>different ways of generating these – we will learn about this next week!</a:t>
            </a:r>
          </a:p>
          <a:p>
            <a:r>
              <a:rPr lang="en-US" b="1" dirty="0"/>
              <a:t>Image files </a:t>
            </a:r>
            <a:r>
              <a:rPr lang="en-US" dirty="0"/>
              <a:t>added to your document (.</a:t>
            </a:r>
            <a:r>
              <a:rPr lang="en-US" dirty="0" err="1"/>
              <a:t>png</a:t>
            </a:r>
            <a:r>
              <a:rPr lang="en-US" dirty="0"/>
              <a:t>, .jpg, .pdf)</a:t>
            </a:r>
          </a:p>
          <a:p>
            <a:r>
              <a:rPr lang="en-US" dirty="0"/>
              <a:t>Sometimes, especially in templates, .</a:t>
            </a:r>
            <a:r>
              <a:rPr lang="en-US" dirty="0" err="1"/>
              <a:t>cls</a:t>
            </a:r>
            <a:r>
              <a:rPr lang="en-US" dirty="0"/>
              <a:t>, .</a:t>
            </a:r>
            <a:r>
              <a:rPr lang="en-US" dirty="0" err="1"/>
              <a:t>sty</a:t>
            </a:r>
            <a:r>
              <a:rPr lang="en-US" dirty="0"/>
              <a:t> and other files that specify styles, custom commands, bibliography styles, etc.</a:t>
            </a:r>
          </a:p>
          <a:p>
            <a:pPr lvl="1"/>
            <a:r>
              <a:rPr lang="en-US" dirty="0"/>
              <a:t>You don’t need to edit these (and are often not permitted to) if you’re using a template provided by a journal/conference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675-60C4-A53E-A866-A345186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main.tex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CD8DE-567B-F893-48CE-553EF44D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1440487"/>
            <a:ext cx="5190185" cy="41300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4631F78-0CAE-1EF7-65EC-1E0B22145A56}"/>
              </a:ext>
            </a:extLst>
          </p:cNvPr>
          <p:cNvSpPr/>
          <p:nvPr/>
        </p:nvSpPr>
        <p:spPr>
          <a:xfrm>
            <a:off x="5731099" y="1440487"/>
            <a:ext cx="364901" cy="182108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CBA74-E04C-9D7A-AD8A-2B4DB9973D0D}"/>
              </a:ext>
            </a:extLst>
          </p:cNvPr>
          <p:cNvSpPr txBox="1"/>
          <p:nvPr/>
        </p:nvSpPr>
        <p:spPr>
          <a:xfrm>
            <a:off x="6250548" y="168558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specify document class, title, author, date,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 and configure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quite long in templates/complex documents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229752-C292-9ED6-01B0-9F264AB7BE09}"/>
              </a:ext>
            </a:extLst>
          </p:cNvPr>
          <p:cNvSpPr/>
          <p:nvPr/>
        </p:nvSpPr>
        <p:spPr>
          <a:xfrm>
            <a:off x="5731098" y="3387455"/>
            <a:ext cx="364901" cy="2183119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81834-7901-D178-F698-23392854EAE1}"/>
              </a:ext>
            </a:extLst>
          </p:cNvPr>
          <p:cNvSpPr txBox="1"/>
          <p:nvPr/>
        </p:nvSpPr>
        <p:spPr>
          <a:xfrm>
            <a:off x="6250546" y="3760756"/>
            <a:ext cx="596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starts with \begin{document}, ends with \end{document}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first command is normally \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maketitle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where all your content goes</a:t>
            </a:r>
          </a:p>
        </p:txBody>
      </p:sp>
    </p:spTree>
    <p:extLst>
      <p:ext uri="{BB962C8B-B14F-4D97-AF65-F5344CB8AC3E}">
        <p14:creationId xmlns:p14="http://schemas.microsoft.com/office/powerpoint/2010/main" val="181874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0BC7-14ED-4BFF-C66F-12F147BA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18CC-83E3-C2F4-4B0A-DC7CE057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746" cy="4030107"/>
          </a:xfrm>
        </p:spPr>
        <p:txBody>
          <a:bodyPr/>
          <a:lstStyle/>
          <a:p>
            <a:r>
              <a:rPr lang="en-US" dirty="0"/>
              <a:t>Work in pairs</a:t>
            </a:r>
          </a:p>
          <a:p>
            <a:r>
              <a:rPr lang="en-US" dirty="0"/>
              <a:t>One person creates a new LaTeX document on Overleaf and shares it with the other person</a:t>
            </a:r>
          </a:p>
          <a:p>
            <a:r>
              <a:rPr lang="en-US" dirty="0"/>
              <a:t>You can now collaborate in this document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50217-DBBB-D8AE-82CA-8D6F075B2698}"/>
              </a:ext>
            </a:extLst>
          </p:cNvPr>
          <p:cNvSpPr txBox="1">
            <a:spLocks/>
          </p:cNvSpPr>
          <p:nvPr/>
        </p:nvSpPr>
        <p:spPr>
          <a:xfrm>
            <a:off x="6714188" y="1571223"/>
            <a:ext cx="5257800" cy="4456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by step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 / sign up on </a:t>
            </a:r>
            <a:r>
              <a:rPr lang="en-US" dirty="0" err="1"/>
              <a:t>overleaf.com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“Blank project”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your partner’s Overleaf account email and click “share”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other person will receive an email with a link to the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044A-0833-A360-D66F-AE6992B4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31" y="2477966"/>
            <a:ext cx="2163651" cy="48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98A5-5C7C-5441-5177-CC26D459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13" y="3467135"/>
            <a:ext cx="1236372" cy="5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0A12-A098-BB3D-696D-BC6511AA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4FCB-3435-867F-1CBA-DD932CC9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use commands to do basically anything in LaTeX: format text, add images, create tables, etc.</a:t>
            </a:r>
          </a:p>
          <a:p>
            <a:r>
              <a:rPr lang="en-US" dirty="0"/>
              <a:t>Commands typically take this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[config options]{…}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{…}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17EA64A-DD8A-1B22-3D78-BA2949E21A79}"/>
              </a:ext>
            </a:extLst>
          </p:cNvPr>
          <p:cNvSpPr/>
          <p:nvPr/>
        </p:nvSpPr>
        <p:spPr>
          <a:xfrm rot="5400000">
            <a:off x="6806137" y="2446426"/>
            <a:ext cx="250020" cy="3857224"/>
          </a:xfrm>
          <a:prstGeom prst="rightBrace">
            <a:avLst/>
          </a:prstGeom>
          <a:ln w="28575">
            <a:solidFill>
              <a:srgbClr val="FD0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0ABB9-BDD5-37FF-F0D4-DFC4A7BEAACC}"/>
              </a:ext>
            </a:extLst>
          </p:cNvPr>
          <p:cNvSpPr txBox="1"/>
          <p:nvPr/>
        </p:nvSpPr>
        <p:spPr>
          <a:xfrm>
            <a:off x="6430849" y="450004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72378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455-AE5B-03B7-4952-42EA006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30B4-BBB8-D946-75CC-187D5EA6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textit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i="1" dirty="0">
                <a:cs typeface="Menlo" panose="020B0609030804020204" pitchFamily="49" charset="0"/>
              </a:rPr>
              <a:t>everything in here is italic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Cmd+I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Ctrl+I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textbf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b="1" dirty="0">
                <a:cs typeface="Menlo" panose="020B0609030804020204" pitchFamily="49" charset="0"/>
              </a:rPr>
              <a:t>everything in here is bold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Cmd+B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Ctrl+B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\underline{</a:t>
            </a:r>
            <a:r>
              <a:rPr lang="en-US" sz="3600" u="sng" dirty="0">
                <a:cs typeface="Menlo" panose="020B0609030804020204" pitchFamily="49" charset="0"/>
              </a:rPr>
              <a:t>everything in here is underlined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0B7E-ABB0-3600-D788-5488ECBFEF68}"/>
              </a:ext>
            </a:extLst>
          </p:cNvPr>
          <p:cNvSpPr txBox="1"/>
          <p:nvPr/>
        </p:nvSpPr>
        <p:spPr>
          <a:xfrm>
            <a:off x="6606862" y="5383368"/>
            <a:ext cx="5610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https://www.overleaf.com/learn/latex/Bold%2C_italics_and_underlining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71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DF3-3E23-2591-F8C8-E08105B2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Your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97922-E022-0706-C72F-7B6F1CB05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202731"/>
              </p:ext>
            </p:extLst>
          </p:nvPr>
        </p:nvGraphicFramePr>
        <p:xfrm>
          <a:off x="1030310" y="1732123"/>
          <a:ext cx="6124978" cy="33937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8339">
                  <a:extLst>
                    <a:ext uri="{9D8B030D-6E8A-4147-A177-3AD203B41FA5}">
                      <a16:colId xmlns:a16="http://schemas.microsoft.com/office/drawing/2014/main" val="1554344964"/>
                    </a:ext>
                  </a:extLst>
                </a:gridCol>
                <a:gridCol w="5416639">
                  <a:extLst>
                    <a:ext uri="{9D8B030D-6E8A-4147-A177-3AD203B41FA5}">
                      <a16:colId xmlns:a16="http://schemas.microsoft.com/office/drawing/2014/main" val="938024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\part{part}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751949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\chapter{chapter}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304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\section{section}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36727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\subsection{subsection}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68022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\subsubsection{subsubsection}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644394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\paragraph{paragraph}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911394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\subparagraph{subparagraph}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2432047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661E10-308B-AF82-295B-8407C43990B5}"/>
              </a:ext>
            </a:extLst>
          </p:cNvPr>
          <p:cNvSpPr txBox="1"/>
          <p:nvPr/>
        </p:nvSpPr>
        <p:spPr>
          <a:xfrm>
            <a:off x="5466008" y="5597948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https://www.overleaf.com/learn/latex/Sections_and_chapters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9EB59A8-8BE2-52F0-3212-DB707C4C55F8}"/>
              </a:ext>
            </a:extLst>
          </p:cNvPr>
          <p:cNvSpPr/>
          <p:nvPr/>
        </p:nvSpPr>
        <p:spPr>
          <a:xfrm>
            <a:off x="4344473" y="1828803"/>
            <a:ext cx="266163" cy="785608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9C412C-E412-C519-D8F7-7DB3E5E8F3B5}"/>
              </a:ext>
            </a:extLst>
          </p:cNvPr>
          <p:cNvCxnSpPr>
            <a:cxnSpLocks/>
          </p:cNvCxnSpPr>
          <p:nvPr/>
        </p:nvCxnSpPr>
        <p:spPr>
          <a:xfrm>
            <a:off x="4344473" y="2936383"/>
            <a:ext cx="485104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D20A1-C076-E87B-99E6-E98745632CD8}"/>
              </a:ext>
            </a:extLst>
          </p:cNvPr>
          <p:cNvSpPr txBox="1"/>
          <p:nvPr/>
        </p:nvSpPr>
        <p:spPr>
          <a:xfrm>
            <a:off x="4829577" y="1996225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these are only available in long document types: report/book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012C7-A3F0-716A-3839-380A25F7CC40}"/>
              </a:ext>
            </a:extLst>
          </p:cNvPr>
          <p:cNvSpPr txBox="1"/>
          <p:nvPr/>
        </p:nvSpPr>
        <p:spPr>
          <a:xfrm>
            <a:off x="5048518" y="2752885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typically the top level you start with</a:t>
            </a:r>
          </a:p>
        </p:txBody>
      </p:sp>
    </p:spTree>
    <p:extLst>
      <p:ext uri="{BB962C8B-B14F-4D97-AF65-F5344CB8AC3E}">
        <p14:creationId xmlns:p14="http://schemas.microsoft.com/office/powerpoint/2010/main" val="389421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858-7737-E156-56DA-C30A4781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819A-5CA1-B0AA-CE8D-A0FB4722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percent sign % to mark the start of a comment</a:t>
            </a:r>
          </a:p>
          <a:p>
            <a:r>
              <a:rPr lang="en-US" dirty="0"/>
              <a:t>Comments are ignored for creating the final document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All of this is a comment and will not be included.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{some bold text}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Only this part after the percent sign is a comment, the start of the line gets included.</a:t>
            </a:r>
          </a:p>
        </p:txBody>
      </p:sp>
    </p:spTree>
    <p:extLst>
      <p:ext uri="{BB962C8B-B14F-4D97-AF65-F5344CB8AC3E}">
        <p14:creationId xmlns:p14="http://schemas.microsoft.com/office/powerpoint/2010/main" val="19660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1BAC-0BA2-E513-F690-0B207168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A4A4-4F60-2681-99EF-045DED42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Similar to commands, but for longer/more complex pieces of content</a:t>
            </a:r>
          </a:p>
          <a:p>
            <a:r>
              <a:rPr lang="en-US" dirty="0"/>
              <a:t>Can contain additional commands</a:t>
            </a:r>
          </a:p>
          <a:p>
            <a:r>
              <a:rPr lang="en-US" dirty="0"/>
              <a:t>Take the following format: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500" b="1" dirty="0"/>
              <a:t>\begin{environment} </a:t>
            </a:r>
          </a:p>
          <a:p>
            <a:pPr marL="0" indent="0">
              <a:buNone/>
            </a:pPr>
            <a:r>
              <a:rPr lang="en-US" sz="3500" b="1" dirty="0"/>
              <a:t>	… </a:t>
            </a:r>
          </a:p>
          <a:p>
            <a:pPr marL="0" indent="0">
              <a:buNone/>
            </a:pPr>
            <a:r>
              <a:rPr lang="en-US" sz="3500" b="1" dirty="0"/>
              <a:t>\end{environment}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already know the </a:t>
            </a:r>
            <a:r>
              <a:rPr lang="en-US" b="1" dirty="0"/>
              <a:t>document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3185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4DE2-B852-BD8E-CF0D-02B0634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61FC-A6C6-B9B8-1BC8-B6BF5ACD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441"/>
            <a:ext cx="5157787" cy="823912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CE6A1-8177-DFA6-F570-B1EC7FF1E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353"/>
            <a:ext cx="5157787" cy="42353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raggedright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left-aligned (“ragged right”) until you change it again.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raggedleft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right-aligned (“ragged left”) until you change it again.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b="1" dirty="0"/>
              <a:t>\centering</a:t>
            </a:r>
          </a:p>
          <a:p>
            <a:pPr marL="0" indent="0">
              <a:buNone/>
            </a:pPr>
            <a:r>
              <a:rPr lang="en-US" dirty="0"/>
              <a:t>Everything following this command will be centered until you change it again.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6552B8-639A-8D71-2930-61E2AD63B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272" y="1130441"/>
            <a:ext cx="5157786" cy="823912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19FFC7-E3E4-8269-72B7-A4C81CC03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272" y="1954353"/>
            <a:ext cx="4809115" cy="39476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Everything in here is left-aligned. Most 	things are left-aligned by default so 	you’ll rarely need this.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right-aligned.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centered.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1A398-7223-51C0-946A-01E3AB036B42}"/>
              </a:ext>
            </a:extLst>
          </p:cNvPr>
          <p:cNvCxnSpPr>
            <a:cxnSpLocks/>
          </p:cNvCxnSpPr>
          <p:nvPr/>
        </p:nvCxnSpPr>
        <p:spPr>
          <a:xfrm flipH="1">
            <a:off x="338424" y="3418610"/>
            <a:ext cx="11365634" cy="1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D9E535-EC32-5EA4-9C59-A01D7C4BDEB9}"/>
              </a:ext>
            </a:extLst>
          </p:cNvPr>
          <p:cNvCxnSpPr>
            <a:cxnSpLocks/>
          </p:cNvCxnSpPr>
          <p:nvPr/>
        </p:nvCxnSpPr>
        <p:spPr>
          <a:xfrm flipH="1">
            <a:off x="338424" y="4693227"/>
            <a:ext cx="11365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74B1F-932D-9E3F-43F0-7031320416A6}"/>
              </a:ext>
            </a:extLst>
          </p:cNvPr>
          <p:cNvSpPr txBox="1"/>
          <p:nvPr/>
        </p:nvSpPr>
        <p:spPr>
          <a:xfrm>
            <a:off x="5466008" y="5957455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https://www.overleaf.com/learn/latex/Text_alignment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9F9-303F-8C8D-6B7D-661D799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9CEEF-1C19-F343-300C-9FBAC7F63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Bulleted 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20BCD-B218-789F-9692-E60CBE79E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Numbered 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DEB9-5593-C9C5-613A-1D9ED96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4347369"/>
            <a:ext cx="4436773" cy="102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52E1D-2CA3-7C78-394E-C52F13FE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44811"/>
            <a:ext cx="4942609" cy="94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5E019-8728-6615-D5DB-39758ED0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654356"/>
            <a:ext cx="5003638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F9FFC-3666-BE74-7946-298E46776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654356"/>
            <a:ext cx="5003639" cy="11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1B233-C717-C835-6C83-D9F74601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nest lists by including additional itemize or enumerate environments within a list.</a:t>
            </a:r>
          </a:p>
          <a:p>
            <a:r>
              <a:rPr lang="en-US" dirty="0"/>
              <a:t>You can mix and match numbered and unnumbered lists.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02317-4576-02BA-0657-A2BC40E3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21" y="3181082"/>
            <a:ext cx="6668179" cy="26746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98A62B-0C38-D2A2-DDCA-417E118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F9882-5CDD-7F44-43EC-D4F9E842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2" y="3181081"/>
            <a:ext cx="5005579" cy="31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6752-A6AD-DFF8-2B86-FCDA9C46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DA323-6427-2D1A-586E-98C26C6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29" y="3338817"/>
            <a:ext cx="5380471" cy="1828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E97A5-DAA2-46A1-1982-45D0076B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41" y="1690688"/>
            <a:ext cx="4704640" cy="394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CD1D5-92E5-2C07-4702-A8D723D2FEA4}"/>
              </a:ext>
            </a:extLst>
          </p:cNvPr>
          <p:cNvSpPr txBox="1"/>
          <p:nvPr/>
        </p:nvSpPr>
        <p:spPr>
          <a:xfrm>
            <a:off x="715529" y="1690688"/>
            <a:ext cx="5380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dirty="0" err="1"/>
              <a:t>graphicx</a:t>
            </a:r>
            <a:r>
              <a:rPr lang="en-US" dirty="0"/>
              <a:t> package: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graphicx</a:t>
            </a:r>
            <a:r>
              <a:rPr lang="en-US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imported by default in new Overleaf documents &amp; most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 – do not google “Latex images” 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4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C2C47-CDD8-5E53-52EA-D32080D7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20" y="4692271"/>
            <a:ext cx="7772400" cy="515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D3A59-02A7-04D8-670C-22BC409E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A831-77E4-24A8-0B8C-014AD1A6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folder/location</a:t>
            </a:r>
          </a:p>
          <a:p>
            <a:pPr lvl="1"/>
            <a:r>
              <a:rPr lang="en-US" dirty="0"/>
              <a:t>Can set a default folder in the preamble using \</a:t>
            </a:r>
            <a:r>
              <a:rPr lang="en-US" dirty="0" err="1"/>
              <a:t>graphicspath</a:t>
            </a:r>
            <a:endParaRPr lang="en-US" dirty="0"/>
          </a:p>
          <a:p>
            <a:pPr lvl="1"/>
            <a:r>
              <a:rPr lang="en-US" dirty="0"/>
              <a:t>Overleaf autocompletes image paths so this is not really necessary</a:t>
            </a:r>
          </a:p>
          <a:p>
            <a:r>
              <a:rPr lang="en-US" dirty="0"/>
              <a:t>Changing image size</a:t>
            </a:r>
          </a:p>
          <a:p>
            <a:pPr lvl="1"/>
            <a:r>
              <a:rPr lang="en-US" dirty="0"/>
              <a:t>By default, images scale to the size you upload (incl. going off the page)</a:t>
            </a:r>
          </a:p>
          <a:p>
            <a:pPr lvl="1"/>
            <a:r>
              <a:rPr lang="en-US" dirty="0"/>
              <a:t>Image height or width can be scaled in units (</a:t>
            </a:r>
            <a:r>
              <a:rPr lang="en-US" dirty="0" err="1"/>
              <a:t>px</a:t>
            </a:r>
            <a:r>
              <a:rPr lang="en-US" dirty="0"/>
              <a:t>, cm, etc.) or relative to the document using \linewidth, \</a:t>
            </a:r>
            <a:r>
              <a:rPr lang="en-US" dirty="0" err="1"/>
              <a:t>textwidth</a:t>
            </a:r>
            <a:r>
              <a:rPr lang="en-US" dirty="0"/>
              <a:t> or \</a:t>
            </a:r>
            <a:r>
              <a:rPr lang="en-US" dirty="0" err="1"/>
              <a:t>columnwidth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D508A-313C-1124-3DCD-EE1E0166EC1F}"/>
              </a:ext>
            </a:extLst>
          </p:cNvPr>
          <p:cNvSpPr/>
          <p:nvPr/>
        </p:nvSpPr>
        <p:spPr>
          <a:xfrm>
            <a:off x="3670479" y="4692271"/>
            <a:ext cx="2743200" cy="515975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EB77-DED7-0E32-F533-BFDA3FC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B451-21CB-33AC-7CF3-1C153B7E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403"/>
            <a:ext cx="4223197" cy="4339330"/>
          </a:xfrm>
        </p:spPr>
        <p:txBody>
          <a:bodyPr>
            <a:normAutofit fontScale="92500"/>
          </a:bodyPr>
          <a:lstStyle/>
          <a:p>
            <a:r>
              <a:rPr lang="en-US" dirty="0"/>
              <a:t>Controlling image location</a:t>
            </a:r>
          </a:p>
          <a:p>
            <a:pPr lvl="1"/>
            <a:r>
              <a:rPr lang="en-US" dirty="0"/>
              <a:t>By default, LaTeX inserts your figure close to where you placed it, but determines the “best” location according to its layout parameters</a:t>
            </a:r>
          </a:p>
          <a:p>
            <a:pPr lvl="1"/>
            <a:r>
              <a:rPr lang="en-US" dirty="0"/>
              <a:t>If you don’t like where a figure is placed/need more control, try adding one or more specifiers:</a:t>
            </a:r>
          </a:p>
          <a:p>
            <a:pPr lvl="1"/>
            <a:r>
              <a:rPr lang="en-U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ED069-B6D6-E0D8-14CC-BEB060DE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96679"/>
              </p:ext>
            </p:extLst>
          </p:nvPr>
        </p:nvGraphicFramePr>
        <p:xfrm>
          <a:off x="5190185" y="1619434"/>
          <a:ext cx="6812923" cy="412527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26525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5486398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Specifier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Permission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top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bottom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Put on a special page for floats only.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Override internal parameters LaTeX uses for determining "good" float positions.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Places the float at precisely the location in the LaTeX code. Requires the float package (\</a:t>
                      </a:r>
                      <a:r>
                        <a:rPr lang="en-US" dirty="0" err="1">
                          <a:effectLst/>
                        </a:rPr>
                        <a:t>usepackage</a:t>
                      </a:r>
                      <a:r>
                        <a:rPr lang="en-US" dirty="0">
                          <a:effectLst/>
                        </a:rPr>
                        <a:t>{float}). This is somewhat equivalent to h!.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70C7E6-3329-5447-3049-1B051E65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49" y="5341597"/>
            <a:ext cx="2712744" cy="514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9C30A4-1F4C-BC24-BCF4-B6881F030EC7}"/>
              </a:ext>
            </a:extLst>
          </p:cNvPr>
          <p:cNvSpPr/>
          <p:nvPr/>
        </p:nvSpPr>
        <p:spPr>
          <a:xfrm>
            <a:off x="3606085" y="5341598"/>
            <a:ext cx="579549" cy="514136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6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6260-FA1D-EDAA-980F-73DCDFD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E48B-8C4D-026D-EE75-82744015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275"/>
            <a:ext cx="5257800" cy="41894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Overleaf has a table editor in its visual editor</a:t>
            </a:r>
          </a:p>
          <a:p>
            <a:r>
              <a:rPr lang="en-US" dirty="0"/>
              <a:t>You can also try online table generators; especially when copying your table from e.g. Excel this is nearly always faster than typing them out by hand</a:t>
            </a:r>
          </a:p>
          <a:p>
            <a:pPr lvl="1"/>
            <a:r>
              <a:rPr lang="en-US" dirty="0">
                <a:hlinkClick r:id="rId2"/>
              </a:rPr>
              <a:t>https://www.tablesgenerator.com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https://www.latex-tables.com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B9A9-93E9-15E4-0E4C-4AECBB51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09" y="1666274"/>
            <a:ext cx="3480826" cy="3525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84819-692C-3D9D-D2C9-B514118F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135" y="2597879"/>
            <a:ext cx="2406075" cy="16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(colored and highlighted text):</a:t>
            </a:r>
            <a:br>
              <a:rPr lang="en-US" dirty="0"/>
            </a:br>
            <a:r>
              <a:rPr lang="en-US" dirty="0">
                <a:hlinkClick r:id="rId2"/>
              </a:rPr>
              <a:t>https://www.overleaf.com/learn/latex/Using_colours_in_LaTeX</a:t>
            </a:r>
            <a:endParaRPr lang="en-US" dirty="0"/>
          </a:p>
          <a:p>
            <a:r>
              <a:rPr lang="en-US" dirty="0"/>
              <a:t>Using inline images (images with text wrapped around):</a:t>
            </a:r>
            <a:br>
              <a:rPr lang="en-US" dirty="0"/>
            </a:br>
            <a:r>
              <a:rPr lang="en-US" dirty="0">
                <a:hlinkClick r:id="rId3"/>
              </a:rPr>
              <a:t>https://www.overleaf.com/learn/latex/Wrapping_text_around_figures</a:t>
            </a:r>
            <a:r>
              <a:rPr lang="en-US" dirty="0"/>
              <a:t> </a:t>
            </a:r>
          </a:p>
          <a:p>
            <a:r>
              <a:rPr lang="en-US" dirty="0"/>
              <a:t>Using equations/formulas &amp; symbols:</a:t>
            </a:r>
            <a:br>
              <a:rPr lang="en-US" dirty="0"/>
            </a:br>
            <a:r>
              <a:rPr lang="en-US" dirty="0">
                <a:hlinkClick r:id="rId4"/>
              </a:rPr>
              <a:t>https://www.overleaf.com/learn/latex/Mathematical_expressions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68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" y="963877"/>
            <a:ext cx="42845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2: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Today’s</a:t>
            </a:r>
            <a:r>
              <a:rPr lang="it-IT" sz="4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Chapters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Citations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References and Bibliography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Play around with your template!</a:t>
            </a:r>
          </a:p>
          <a:p>
            <a:pPr marL="514350" indent="-514350">
              <a:buFont typeface="Calibri Light" panose="020F0302020204030204"/>
              <a:buAutoNum type="arabicPeriod"/>
            </a:pP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  <a:cs typeface="Calibri" panose="020F0502020204030204"/>
            </a:endParaRPr>
          </a:p>
          <a:p>
            <a:endParaRPr lang="it-IT" sz="2400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3224"/>
              </p:ext>
            </p:extLst>
          </p:nvPr>
        </p:nvGraphicFramePr>
        <p:xfrm>
          <a:off x="1742565" y="1854225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7D4669-40B2-0C36-3EF0-2091B1FD0F00}"/>
              </a:ext>
            </a:extLst>
          </p:cNvPr>
          <p:cNvSpPr txBox="1"/>
          <p:nvPr/>
        </p:nvSpPr>
        <p:spPr>
          <a:xfrm>
            <a:off x="369793" y="4924984"/>
            <a:ext cx="4521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\chapter{Introduction}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\input{</a:t>
            </a:r>
            <a:r>
              <a:rPr lang="en-US" dirty="0" err="1">
                <a:ea typeface="+mn-lt"/>
                <a:cs typeface="+mn-lt"/>
              </a:rPr>
              <a:t>actualchapters</a:t>
            </a:r>
            <a:r>
              <a:rPr lang="en-US" dirty="0">
                <a:ea typeface="+mn-lt"/>
                <a:cs typeface="+mn-lt"/>
              </a:rPr>
              <a:t>/introduction}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4BBA2-7FBF-C90F-57FA-FC579CDB9B11}"/>
              </a:ext>
            </a:extLst>
          </p:cNvPr>
          <p:cNvSpPr txBox="1"/>
          <p:nvPr/>
        </p:nvSpPr>
        <p:spPr>
          <a:xfrm>
            <a:off x="6891617" y="4919382"/>
            <a:ext cx="4605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\chapter{Literature Review}</a:t>
            </a:r>
          </a:p>
          <a:p>
            <a:r>
              <a:rPr lang="en-US" dirty="0">
                <a:cs typeface="Calibri"/>
              </a:rPr>
              <a:t>\input{</a:t>
            </a:r>
            <a:r>
              <a:rPr lang="en-US" dirty="0" err="1">
                <a:cs typeface="Calibri"/>
              </a:rPr>
              <a:t>actualchapters</a:t>
            </a:r>
            <a:r>
              <a:rPr lang="en-US" dirty="0">
                <a:cs typeface="Calibri"/>
              </a:rPr>
              <a:t>/Chapter 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%Call the TOC</a:t>
            </a:r>
            <a:endParaRPr lang="en-US" sz="2800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rgbClr val="002060"/>
                </a:solidFill>
                <a:ea typeface="+mn-lt"/>
                <a:cs typeface="+mn-lt"/>
              </a:rPr>
              <a:t>\</a:t>
            </a:r>
            <a:r>
              <a:rPr lang="en-GB" sz="2800" dirty="0" err="1">
                <a:solidFill>
                  <a:srgbClr val="002060"/>
                </a:solidFill>
                <a:ea typeface="+mn-lt"/>
                <a:cs typeface="+mn-lt"/>
              </a:rPr>
              <a:t>tableofcontents</a:t>
            </a:r>
            <a:endParaRPr lang="en-GB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%set level of counting for table of contents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}{3}%how deep to display in toc</a:t>
            </a:r>
            <a:endParaRPr lang="en-GB" dirty="0"/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}{3}% till what number 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 to add for any chapter not numbered. This is to </a:t>
            </a:r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have a stand-alone chapter not within in the toc</a:t>
            </a:r>
            <a:endParaRPr lang="en-GB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{toc}{chapter}{Abstract}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%add bookmark</a:t>
            </a:r>
            <a:endParaRPr lang="en-US" sz="2800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0000"/>
                </a:solidFill>
                <a:cs typeface="Calibri"/>
              </a:rPr>
              <a:t>\</a:t>
            </a:r>
            <a:r>
              <a:rPr lang="en-GB" sz="2800" dirty="0" err="1">
                <a:solidFill>
                  <a:srgbClr val="000000"/>
                </a:solidFill>
                <a:cs typeface="Calibri"/>
              </a:rPr>
              <a:t>usepackage</a:t>
            </a:r>
            <a:r>
              <a:rPr lang="en-GB" sz="2800" dirty="0">
                <a:solidFill>
                  <a:srgbClr val="000000"/>
                </a:solidFill>
                <a:cs typeface="Calibri"/>
              </a:rPr>
              <a:t>{bookmark}</a:t>
            </a:r>
            <a:endParaRPr lang="en-GB" dirty="0"/>
          </a:p>
          <a:p>
            <a:endParaRPr lang="en-GB" sz="2800" dirty="0">
              <a:solidFill>
                <a:srgbClr val="002060"/>
              </a:solidFill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F474-EE85-C8ED-C877-8234EFE4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4" r="419" b="2183"/>
          <a:stretch/>
        </p:blipFill>
        <p:spPr>
          <a:xfrm>
            <a:off x="8244991" y="2152347"/>
            <a:ext cx="3476083" cy="33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827F-F803-9750-0DF2-4B814B4A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A1EF-B169-BCBF-88CC-9868E3058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69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Sarah </a:t>
            </a:r>
            <a:r>
              <a:rPr lang="en-US" b="1" dirty="0" err="1"/>
              <a:t>Schöttler</a:t>
            </a:r>
            <a:endParaRPr lang="en-US" b="1" dirty="0"/>
          </a:p>
          <a:p>
            <a:r>
              <a:rPr lang="en-US" dirty="0"/>
              <a:t>PhD student in Informatics (</a:t>
            </a:r>
            <a:r>
              <a:rPr lang="en-US" dirty="0" err="1"/>
              <a:t>UoE</a:t>
            </a:r>
            <a:r>
              <a:rPr lang="en-US" dirty="0"/>
              <a:t>) &amp; Visualization Developer</a:t>
            </a:r>
          </a:p>
          <a:p>
            <a:r>
              <a:rPr lang="en-US" dirty="0"/>
              <a:t>Responsive Geographic Visualization</a:t>
            </a:r>
          </a:p>
          <a:p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0D3A-233E-3075-C6BB-ED81A5F5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69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Sarah van </a:t>
            </a:r>
            <a:r>
              <a:rPr lang="en-US" b="1" dirty="0" err="1"/>
              <a:t>Eyndhoven</a:t>
            </a:r>
            <a:endParaRPr lang="en-US" b="1" dirty="0"/>
          </a:p>
          <a:p>
            <a:pPr marL="514350" indent="-514350"/>
            <a:r>
              <a:rPr lang="en-US" dirty="0"/>
              <a:t>PhD in Linguistics from </a:t>
            </a:r>
            <a:r>
              <a:rPr lang="en-US" dirty="0" err="1"/>
              <a:t>UEd</a:t>
            </a:r>
            <a:endParaRPr lang="en-US" dirty="0"/>
          </a:p>
          <a:p>
            <a:pPr marL="514350" indent="-514350"/>
            <a:r>
              <a:rPr lang="en-US" dirty="0" err="1"/>
              <a:t>Digitising</a:t>
            </a:r>
            <a:r>
              <a:rPr lang="en-US" dirty="0"/>
              <a:t> 18th c. letters</a:t>
            </a:r>
          </a:p>
          <a:p>
            <a:pPr marL="514350" indent="-514350"/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58B1C8D-8C8D-C0E2-4D68-1C5DE289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3" y="3881791"/>
            <a:ext cx="2232157" cy="2976209"/>
          </a:xfrm>
          <a:prstGeom prst="rect">
            <a:avLst/>
          </a:prstGeom>
        </p:spPr>
      </p:pic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F69609-EE80-82A1-BFB1-DB764A1F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3780921"/>
            <a:ext cx="2803664" cy="1950623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EDD1D-357C-1DA8-872B-CCFF51E6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84" y="5362381"/>
            <a:ext cx="2544600" cy="1555944"/>
          </a:xfrm>
          <a:prstGeom prst="rect">
            <a:avLst/>
          </a:prstGeom>
        </p:spPr>
      </p:pic>
      <p:pic>
        <p:nvPicPr>
          <p:cNvPr id="13" name="Picture 12" descr="National Library of Scotland (@natlibscot) / X">
            <a:extLst>
              <a:ext uri="{FF2B5EF4-FFF2-40B4-BE49-F238E27FC236}">
                <a16:creationId xmlns:a16="http://schemas.microsoft.com/office/drawing/2014/main" id="{A31C8455-44DD-0C39-5004-DF03815D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377" y="5685488"/>
            <a:ext cx="1182107" cy="1172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0D496-5F57-4BFF-7947-39D98C53B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315" y="3784072"/>
            <a:ext cx="1266769" cy="1542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AC033-879A-1E36-1380-806069806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" y="3881791"/>
            <a:ext cx="5289053" cy="2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2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5FF6-BEE2-6192-4522-89E17A6A1CEF}"/>
              </a:ext>
            </a:extLst>
          </p:cNvPr>
          <p:cNvSpPr txBox="1"/>
          <p:nvPr/>
        </p:nvSpPr>
        <p:spPr>
          <a:xfrm>
            <a:off x="447261" y="1590261"/>
            <a:ext cx="739200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 panose="020F0502020204030204"/>
                <a:cs typeface="Calibri" panose="020F0502020204030204"/>
              </a:rPr>
              <a:t>There are a number of different packages in </a:t>
            </a:r>
            <a:r>
              <a:rPr lang="en-US" sz="2000" dirty="0" err="1">
                <a:ea typeface="Calibri" panose="020F0502020204030204"/>
                <a:cs typeface="Calibri" panose="020F0502020204030204"/>
              </a:rPr>
              <a:t>LaTex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that format citations and bibliographies, including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Biblatex</a:t>
            </a:r>
            <a:r>
              <a:rPr lang="en-US" sz="2000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Natbib</a:t>
            </a: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endParaRPr lang="en-US" b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To cite references in Latex, you need a bibliography file. This is a .bib file we need to provide ourselves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Reference management software such as Zotero, Mendeley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can create .bib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68C333-9B4D-D901-C1AA-D333E14A2901}"/>
              </a:ext>
            </a:extLst>
          </p:cNvPr>
          <p:cNvSpPr/>
          <p:nvPr/>
        </p:nvSpPr>
        <p:spPr>
          <a:xfrm>
            <a:off x="8080199" y="1720526"/>
            <a:ext cx="3851542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.BIB example</a:t>
            </a:r>
          </a:p>
          <a:p>
            <a:endParaRPr lang="en-GB" sz="2000"/>
          </a:p>
          <a:p>
            <a:r>
              <a:rPr lang="en-GB" sz="2000" dirty="0"/>
              <a:t>@book{</a:t>
            </a:r>
            <a:r>
              <a:rPr lang="en-GB" sz="2000" dirty="0">
                <a:highlight>
                  <a:srgbClr val="FFFF00"/>
                </a:highlight>
              </a:rPr>
              <a:t>Croom2011</a:t>
            </a:r>
            <a:r>
              <a:rPr lang="en-GB" sz="2000" dirty="0"/>
              <a:t>,</a:t>
            </a:r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address = {Cambridge},</a:t>
            </a:r>
            <a:endParaRPr lang="en-GB" sz="2000" dirty="0"/>
          </a:p>
          <a:p>
            <a:r>
              <a:rPr lang="en-GB" sz="2000" dirty="0"/>
              <a:t>author = {Croom, Alexandra},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publisher = {The History Press},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title = {{Running the Roman home}},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year = {2011}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}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F8095-1302-9F09-A450-BAEE1CB2599A}"/>
              </a:ext>
            </a:extLst>
          </p:cNvPr>
          <p:cNvSpPr txBox="1"/>
          <p:nvPr/>
        </p:nvSpPr>
        <p:spPr>
          <a:xfrm>
            <a:off x="258132" y="3875851"/>
            <a:ext cx="7389244" cy="2020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file format vs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software tool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“</a:t>
            </a: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” is both used to refer to a reference management package and to the file format used by this software (i.e. a .bib file)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 and Biber are external programs that process bibliography information and act (roughly) as the interface between your .bib file and your LaTeX document.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4C9C6D9A-D6D4-01EC-E6BB-08C2BFB41CE5}"/>
              </a:ext>
            </a:extLst>
          </p:cNvPr>
          <p:cNvSpPr/>
          <p:nvPr/>
        </p:nvSpPr>
        <p:spPr>
          <a:xfrm rot="-300000">
            <a:off x="7525545" y="5081082"/>
            <a:ext cx="1855838" cy="8234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A441E-4319-022D-EF07-FFA6CE4DA161}"/>
              </a:ext>
            </a:extLst>
          </p:cNvPr>
          <p:cNvSpPr txBox="1"/>
          <p:nvPr/>
        </p:nvSpPr>
        <p:spPr>
          <a:xfrm>
            <a:off x="381534" y="1553746"/>
            <a:ext cx="3716130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Calibri"/>
                <a:cs typeface="Calibri"/>
              </a:rPr>
              <a:t>Natbib</a:t>
            </a:r>
            <a:r>
              <a:rPr lang="en-US" b="1" dirty="0">
                <a:ea typeface="Calibri"/>
                <a:cs typeface="Calibri"/>
              </a:rPr>
              <a:t>: </a:t>
            </a:r>
            <a:r>
              <a:rPr lang="en-US" i="1" dirty="0">
                <a:ea typeface="Calibri"/>
                <a:cs typeface="Calibri"/>
              </a:rPr>
              <a:t>For Traditional and Flexible Citation Styles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package designed for flexibility in citation style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supports both author-year and numerical citations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customization to match a variety of citation formats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simple to use and is compatible with most LaTeX documents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BUT: functionality is relatively basic - for more complex citation requirements, you might need to look elsewhere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C740DD3-82F5-440B-527A-6F8088196770}"/>
              </a:ext>
            </a:extLst>
          </p:cNvPr>
          <p:cNvSpPr txBox="1"/>
          <p:nvPr/>
        </p:nvSpPr>
        <p:spPr>
          <a:xfrm>
            <a:off x="4705234" y="1551253"/>
            <a:ext cx="293756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Bibtex</a:t>
            </a:r>
            <a:r>
              <a:rPr lang="en-US" b="1">
                <a:ea typeface="Calibri"/>
                <a:cs typeface="Calibri"/>
              </a:rPr>
              <a:t>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i="1">
                <a:ea typeface="Calibri"/>
                <a:cs typeface="Calibri"/>
              </a:rPr>
              <a:t>For Ease and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 strength = compatibility and ease of use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Many academic journals accept </a:t>
            </a:r>
            <a:r>
              <a:rPr lang="en-US" err="1">
                <a:ea typeface="Calibri"/>
                <a:cs typeface="Calibri"/>
              </a:rPr>
              <a:t>Bibtex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Extensive online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BUT: doesn't handle Unicode well, so tricky for non-English languages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0D66657-24A5-9F92-B52C-ED348F095901}"/>
              </a:ext>
            </a:extLst>
          </p:cNvPr>
          <p:cNvSpPr txBox="1"/>
          <p:nvPr/>
        </p:nvSpPr>
        <p:spPr>
          <a:xfrm>
            <a:off x="8227391" y="1546977"/>
            <a:ext cx="3572565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 err="1">
                <a:ea typeface="Calibri"/>
                <a:cs typeface="Calibri"/>
              </a:rPr>
              <a:t>Biblatex</a:t>
            </a:r>
            <a:r>
              <a:rPr lang="en-US" b="1" dirty="0"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For Advanced and Multilingual Needs</a:t>
            </a:r>
            <a:endParaRPr lang="en-US" i="1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modern package that provides more advanced features than </a:t>
            </a:r>
            <a:r>
              <a:rPr lang="en-US" dirty="0" err="1">
                <a:ea typeface="Calibri"/>
                <a:cs typeface="Calibri"/>
              </a:rPr>
              <a:t>Natbib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Bibtex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handles Unicode well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supports a wider range of citation styles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allows for more customization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BUT: requires the use of Biber as the backend for sorting and processing bibliographic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9390" y="2607077"/>
            <a:ext cx="8825871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b="1" err="1">
                <a:latin typeface="Calibri Light"/>
                <a:cs typeface="Calibri Light"/>
              </a:rPr>
              <a:t>Natbib</a:t>
            </a:r>
            <a:r>
              <a:rPr lang="en-US" sz="2000" dirty="0">
                <a:latin typeface="Calibri Light"/>
                <a:cs typeface="Calibri Light"/>
              </a:rPr>
              <a:t> is great for simple documents requiring traditional citation styles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is an excellent choice for compatibility and ease of use, especially when 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writing for journals that support 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format.</a:t>
            </a:r>
            <a:endParaRPr lang="en-US" sz="2000" dirty="0">
              <a:latin typeface="Calibri Light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 Light"/>
              </a:rPr>
              <a:t>Biblatex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 Light"/>
              </a:rPr>
              <a:t> is </a:t>
            </a:r>
            <a:r>
              <a:rPr lang="en-US" sz="2000" dirty="0">
                <a:latin typeface="Calibri Light"/>
                <a:cs typeface="Calibri Light"/>
              </a:rPr>
              <a:t>the best choice for complex or multilingual documents, or if you need</a:t>
            </a:r>
            <a:endParaRPr lang="en-GB" sz="2000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 more </a:t>
            </a:r>
            <a:r>
              <a:rPr lang="en-US" sz="2000" err="1">
                <a:latin typeface="Calibri Light"/>
                <a:cs typeface="Calibri Light"/>
              </a:rPr>
              <a:t>customisation</a:t>
            </a:r>
            <a:r>
              <a:rPr lang="en-US" sz="2000" dirty="0">
                <a:latin typeface="Calibri Light"/>
                <a:cs typeface="Calibri Light"/>
              </a:rPr>
              <a:t> in your citations</a:t>
            </a:r>
            <a:r>
              <a:rPr lang="en-US" sz="2000" b="1" dirty="0">
                <a:latin typeface="Calibri Light"/>
                <a:cs typeface="Calibri Light"/>
              </a:rPr>
              <a:t>  </a:t>
            </a:r>
            <a:r>
              <a:rPr lang="en-US" sz="2000" b="1" dirty="0"/>
              <a:t>    </a:t>
            </a:r>
            <a:endParaRPr lang="en-GB" sz="2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FD06-32E9-54D2-7569-B9F451683BD6}"/>
              </a:ext>
            </a:extLst>
          </p:cNvPr>
          <p:cNvSpPr txBox="1"/>
          <p:nvPr/>
        </p:nvSpPr>
        <p:spPr>
          <a:xfrm>
            <a:off x="3155121" y="1719027"/>
            <a:ext cx="549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Summary?</a:t>
            </a:r>
          </a:p>
        </p:txBody>
      </p:sp>
    </p:spTree>
    <p:extLst>
      <p:ext uri="{BB962C8B-B14F-4D97-AF65-F5344CB8AC3E}">
        <p14:creationId xmlns:p14="http://schemas.microsoft.com/office/powerpoint/2010/main" val="156522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Natbib</a:t>
            </a:r>
            <a:endParaRPr lang="en-GB" sz="5400" b="0" i="0" dirty="0" err="1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E43C6-88C6-F901-5478-616C1F91E863}"/>
              </a:ext>
            </a:extLst>
          </p:cNvPr>
          <p:cNvSpPr txBox="1"/>
          <p:nvPr/>
        </p:nvSpPr>
        <p:spPr>
          <a:xfrm>
            <a:off x="486860" y="1313016"/>
            <a:ext cx="8775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Today we will focus on using </a:t>
            </a:r>
            <a:r>
              <a:rPr lang="en-US" sz="2400" b="1" err="1">
                <a:ea typeface="Calibri"/>
                <a:cs typeface="Calibri"/>
              </a:rPr>
              <a:t>Natbib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(most common in Humanities)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9F76F-25E1-0C2D-1FAB-F194A12B04F7}"/>
              </a:ext>
            </a:extLst>
          </p:cNvPr>
          <p:cNvSpPr/>
          <p:nvPr/>
        </p:nvSpPr>
        <p:spPr>
          <a:xfrm>
            <a:off x="484593" y="1781179"/>
            <a:ext cx="1117271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Commands: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/>
              <a:t>natbib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use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Natbib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citation package</a:t>
            </a:r>
            <a:endParaRPr lang="en-GB" sz="2000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aysep</a:t>
            </a:r>
            <a:r>
              <a:rPr lang="en-GB" sz="2000" dirty="0">
                <a:ea typeface="Calibri"/>
                <a:cs typeface="Calibri"/>
              </a:rPr>
              <a:t>={,}}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Set cite style, and put comma between author and year (can also be space ; : etc)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notesep</a:t>
            </a:r>
            <a:r>
              <a:rPr lang="en-GB" sz="2000" dirty="0">
                <a:ea typeface="Calibri"/>
                <a:cs typeface="Calibri"/>
              </a:rPr>
              <a:t>={: }}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Put colon between author/year and info in 'note' field (usually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pg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#)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setcitestyle</a:t>
            </a:r>
            <a:r>
              <a:rPr lang="en-GB" sz="2000" dirty="0">
                <a:latin typeface="Calibri"/>
                <a:cs typeface="Calibri"/>
              </a:rPr>
              <a:t>{</a:t>
            </a:r>
            <a:r>
              <a:rPr lang="en-GB" sz="2000" dirty="0" err="1">
                <a:latin typeface="Calibri"/>
                <a:cs typeface="Calibri"/>
              </a:rPr>
              <a:t>yysep</a:t>
            </a:r>
            <a:r>
              <a:rPr lang="en-GB" sz="2000" dirty="0">
                <a:latin typeface="Calibri"/>
                <a:cs typeface="Calibri"/>
              </a:rPr>
              <a:t>={,}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% Separator between years with common author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\bibliography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References.bib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Give the name of the bibliography file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bibliographystyle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apalike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Style of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and citation 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addcontentsline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{toc}{chapter}{Bibliography}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Add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to table of contents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\chapter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*{Bibliography}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Call it bibliography rather than references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markboth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{Bibliography}{Bibliography}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%  Add                    biblio in header</a:t>
            </a:r>
            <a:endParaRPr lang="en-GB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10116471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err="1"/>
              <a:t>Natbib</a:t>
            </a:r>
            <a:r>
              <a:rPr lang="en-GB" sz="2400" b="1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FE5670D-169A-4990-D42A-18B46B88B982}"/>
              </a:ext>
            </a:extLst>
          </p:cNvPr>
          <p:cNvSpPr txBox="1"/>
          <p:nvPr/>
        </p:nvSpPr>
        <p:spPr>
          <a:xfrm>
            <a:off x="763536" y="3725503"/>
            <a:ext cx="412340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/>
                <a:cs typeface="Calibri"/>
              </a:rPr>
              <a:t>Normally, you can just start typing the name of the author, e.g. "Galo-" and Latex will provide a dropdown box with possible options to choose from, e.g. Galotti2019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1D50E-367C-58EF-8B77-2A3F983F7763}"/>
              </a:ext>
            </a:extLst>
          </p:cNvPr>
          <p:cNvSpPr txBox="1"/>
          <p:nvPr/>
        </p:nvSpPr>
        <p:spPr>
          <a:xfrm>
            <a:off x="768144" y="1941871"/>
            <a:ext cx="4129548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Your .bib file will assign a shorthand name to each reference, e.g. </a:t>
            </a:r>
            <a:r>
              <a:rPr lang="en-US" sz="2000" dirty="0">
                <a:latin typeface="Calibri Light"/>
                <a:ea typeface="+mn-lt"/>
                <a:cs typeface="+mn-lt"/>
              </a:rPr>
              <a:t>Galotti2019. This is usually based off the author of the text.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E478F-B3AA-860B-9280-6F730017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4" t="34687" r="23977" b="27284"/>
          <a:stretch/>
        </p:blipFill>
        <p:spPr>
          <a:xfrm>
            <a:off x="5424949" y="1717471"/>
            <a:ext cx="6515702" cy="36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0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99" y="5004947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More on Citation styles</a:t>
            </a:r>
            <a:endParaRPr lang="en-GB" b="1">
              <a:hlinkClick r:id="rId3"/>
            </a:endParaRPr>
          </a:p>
          <a:p>
            <a:r>
              <a:rPr lang="en-GB">
                <a:hlinkClick r:id="rId3"/>
              </a:rPr>
              <a:t>https://www.overleaf.com/learn/latex/Biblatex_citation_styles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A5FCB-6C75-1444-5AB2-8C422C77CCB5}"/>
              </a:ext>
            </a:extLst>
          </p:cNvPr>
          <p:cNvSpPr/>
          <p:nvPr/>
        </p:nvSpPr>
        <p:spPr>
          <a:xfrm>
            <a:off x="97418" y="1436959"/>
            <a:ext cx="9837308" cy="35086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Citing in-text</a:t>
            </a:r>
          </a:p>
          <a:p>
            <a:endParaRPr lang="en-GB" b="1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see for example Brown et al., 1987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*{}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 -  see for example Brown, Levinson and Gunther, 1987</a:t>
            </a:r>
            <a:endParaRPr lang="en-GB" dirty="0" err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{}</a:t>
            </a:r>
            <a:r>
              <a:rPr lang="en-GB" dirty="0"/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(Macinnes, 2007) </a:t>
            </a:r>
            <a:r>
              <a:rPr lang="en-GB" dirty="0"/>
              <a:t>OR with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setcitestyle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r>
              <a:rPr lang="en-GB" dirty="0" err="1"/>
              <a:t>authoryear</a:t>
            </a:r>
            <a:r>
              <a:rPr lang="en-GB" dirty="0"/>
              <a:t>, open={(},close={)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\cite{}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onsolas"/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*{}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(Johnson, Smith &amp; Colley, 2007)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+mn-lt"/>
                <a:cs typeface="+mn-lt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(Macinnes, 2007: 272)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Calibri"/>
                <a:cs typeface="Calibri"/>
              </a:rPr>
              <a:t>[see]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{}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 - 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(see Macinnes, 2007: 272)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(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ea typeface="Calibri"/>
                <a:cs typeface="Calibri"/>
              </a:rPr>
              <a:t>;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)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(McMillan, 2005: 34; Macinnes 2007: 294)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citeyearpar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 </a:t>
            </a:r>
            <a:r>
              <a:rPr lang="en-GB" dirty="0">
                <a:ea typeface="+mn-lt"/>
                <a:cs typeface="+mn-lt"/>
              </a:rPr>
              <a:t>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as Cruickshank (2012) argues...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citeauthor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- indeed, Cruickshank suggested that..</a:t>
            </a: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9933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Citations: Footnotes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816" y="1713439"/>
            <a:ext cx="556389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000" b="1" dirty="0"/>
              <a:t>The footnote command is very easy</a:t>
            </a:r>
          </a:p>
          <a:p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  <a:endParaRPr lang="en-GB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F8CE-24DC-D282-5D92-374334ECECE3}"/>
              </a:ext>
            </a:extLst>
          </p:cNvPr>
          <p:cNvSpPr txBox="1"/>
          <p:nvPr/>
        </p:nvSpPr>
        <p:spPr>
          <a:xfrm>
            <a:off x="1676101" y="3370879"/>
            <a:ext cx="8824632" cy="196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Using footnotes for citations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I'm going to cite someone now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\footnote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{</a:t>
            </a:r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err="1">
                <a:ea typeface="+mn-lt"/>
                <a:cs typeface="+mn-lt"/>
              </a:rPr>
              <a:t>citet</a:t>
            </a:r>
            <a:r>
              <a:rPr lang="en-US" dirty="0">
                <a:ea typeface="+mn-lt"/>
                <a:cs typeface="+mn-lt"/>
              </a:rPr>
              <a:t>[21]{Michielin2019}; \</a:t>
            </a:r>
            <a:r>
              <a:rPr lang="en-US" dirty="0" err="1">
                <a:ea typeface="+mn-lt"/>
                <a:cs typeface="+mn-lt"/>
              </a:rPr>
              <a:t>citeyear</a:t>
            </a:r>
            <a:r>
              <a:rPr lang="en-US" dirty="0">
                <a:ea typeface="+mn-lt"/>
                <a:cs typeface="+mn-lt"/>
              </a:rPr>
              <a:t>{Binford2021}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}</a:t>
            </a:r>
          </a:p>
          <a:p>
            <a:endParaRPr lang="en-US" dirty="0">
              <a:cs typeface="Calibri"/>
            </a:endParaRPr>
          </a:p>
          <a:p>
            <a:r>
              <a:rPr lang="en-US" u="sng" dirty="0">
                <a:cs typeface="Calibri"/>
              </a:rPr>
              <a:t>Output</a:t>
            </a:r>
            <a:r>
              <a:rPr lang="en-US" dirty="0">
                <a:cs typeface="Calibri"/>
              </a:rPr>
              <a:t>: I'm going to cite someone now</a:t>
            </a:r>
            <a:r>
              <a:rPr lang="en-US" baseline="30000" dirty="0">
                <a:cs typeface="Calibri"/>
              </a:rPr>
              <a:t>4</a:t>
            </a:r>
          </a:p>
          <a:p>
            <a:endParaRPr lang="en-US" baseline="30000" dirty="0">
              <a:cs typeface="Calibri"/>
            </a:endParaRPr>
          </a:p>
          <a:p>
            <a:r>
              <a:rPr lang="en-US" baseline="30000" dirty="0">
                <a:cs typeface="Calibri"/>
              </a:rPr>
              <a:t> 4</a:t>
            </a:r>
            <a:r>
              <a:rPr lang="en-US" dirty="0">
                <a:cs typeface="Calibri"/>
              </a:rPr>
              <a:t>Michielin 2019: 21;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Numerical 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F4BBB-F4AE-3B14-78B2-D7F088708CFB}"/>
              </a:ext>
            </a:extLst>
          </p:cNvPr>
          <p:cNvSpPr txBox="1"/>
          <p:nvPr/>
        </p:nvSpPr>
        <p:spPr>
          <a:xfrm>
            <a:off x="374277" y="1466401"/>
            <a:ext cx="5911100" cy="424731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usepackage</a:t>
            </a:r>
            <a:r>
              <a:rPr lang="en-US" dirty="0">
                <a:latin typeface="Consolas"/>
              </a:rPr>
              <a:t>[</a:t>
            </a:r>
            <a:r>
              <a:rPr lang="en-US" dirty="0" err="1">
                <a:latin typeface="Consolas"/>
              </a:rPr>
              <a:t>square,numbers</a:t>
            </a:r>
            <a:r>
              <a:rPr lang="en-US" dirty="0">
                <a:latin typeface="Consolas"/>
              </a:rPr>
              <a:t>]{</a:t>
            </a:r>
            <a:r>
              <a:rPr lang="en-US" dirty="0" err="1">
                <a:latin typeface="Consolas"/>
              </a:rPr>
              <a:t>natbib</a:t>
            </a:r>
            <a:r>
              <a:rPr lang="en-US" dirty="0">
                <a:latin typeface="Consolas"/>
              </a:rPr>
              <a:t>}
</a:t>
            </a:r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bibliographystyle</a:t>
            </a:r>
            <a:r>
              <a:rPr lang="en-US" dirty="0">
                <a:latin typeface="Consolas"/>
              </a:rPr>
              <a:t>{</a:t>
            </a:r>
            <a:r>
              <a:rPr lang="en-US" dirty="0" err="1">
                <a:latin typeface="Consolas"/>
              </a:rPr>
              <a:t>abbrvnat</a:t>
            </a:r>
            <a:r>
              <a:rPr lang="en-US" dirty="0">
                <a:latin typeface="Consolas"/>
              </a:rPr>
              <a:t>} </a:t>
            </a: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latin typeface="Consolas"/>
              </a:rPr>
              <a:t>Latex Text</a:t>
            </a:r>
            <a:r>
              <a:rPr lang="en-US" dirty="0">
                <a:latin typeface="Consolas"/>
              </a:rPr>
              <a:t>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nsolas"/>
              </a:rPr>
              <a:t>The Einstein journal paper\</a:t>
            </a:r>
            <a:r>
              <a:rPr lang="en-US" dirty="0" err="1">
                <a:latin typeface="Consolas"/>
              </a:rPr>
              <a:t>citet</a:t>
            </a:r>
            <a:r>
              <a:rPr lang="en-US" dirty="0">
                <a:latin typeface="Consolas"/>
              </a:rPr>
              <a:t>{einstein}, and the Donald Knuth's website \cite{</a:t>
            </a:r>
            <a:r>
              <a:rPr lang="en-US" dirty="0" err="1">
                <a:latin typeface="Consolas"/>
              </a:rPr>
              <a:t>knuthwebsite</a:t>
            </a:r>
            <a:r>
              <a:rPr lang="en-US" dirty="0">
                <a:latin typeface="Consolas"/>
              </a:rPr>
              <a:t>}. The \LaTeX\ related items are \cite{</a:t>
            </a:r>
            <a:r>
              <a:rPr lang="en-US" dirty="0" err="1">
                <a:latin typeface="Consolas"/>
              </a:rPr>
              <a:t>latexcompanion,knuthwebsite</a:t>
            </a:r>
            <a:r>
              <a:rPr lang="en-US" dirty="0">
                <a:latin typeface="Consolas"/>
              </a:rPr>
              <a:t>}.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 dirty="0">
              <a:latin typeface="Consolas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 Light"/>
                <a:cs typeface="Calibri"/>
              </a:rPr>
              <a:t>The Einstein journal paper [1], and Donald Knuth's website [3]. The Latex related items are [2, 3].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5D5B-F1EF-9275-9097-B09CB209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1" y="2453777"/>
            <a:ext cx="5354170" cy="22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" y="0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319" y="155482"/>
            <a:ext cx="12534137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Cross referencing images and equations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443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Figure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Table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8006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Equation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/>
              <a:t>}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283"/>
            <a:ext cx="3494362" cy="2643439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1: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Today's</a:t>
            </a:r>
            <a:r>
              <a:rPr lang="it-IT" sz="4800" b="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b="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43406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LaTeX?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Setup of a LaTeX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Basic formatting: 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Structuring your document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Text Alignment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Lists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Images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E8890-8E25-C13B-3B6E-71EC992D6FDD}"/>
              </a:ext>
            </a:extLst>
          </p:cNvPr>
          <p:cNvSpPr txBox="1"/>
          <p:nvPr/>
        </p:nvSpPr>
        <p:spPr>
          <a:xfrm>
            <a:off x="-391838" y="4099496"/>
            <a:ext cx="472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LaTeXandOverleaf2023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Your turn!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2148114" y="1869077"/>
            <a:ext cx="835950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Either open up the PhD template included in the </a:t>
            </a:r>
            <a:r>
              <a:rPr lang="en-US" sz="2000" err="1">
                <a:latin typeface="Calibri Light"/>
                <a:cs typeface="Calibri"/>
              </a:rPr>
              <a:t>Github</a:t>
            </a:r>
            <a:r>
              <a:rPr lang="en-US" sz="2000" dirty="0">
                <a:latin typeface="Calibri Light"/>
                <a:cs typeface="Calibri"/>
              </a:rPr>
              <a:t> depository, or open a template of your own (from a journal, publication, shared document etc.)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Have a play with some of the commands, and wave one of us over if you get stuck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Please ask questions! We are here to help :) </a:t>
            </a:r>
          </a:p>
        </p:txBody>
      </p:sp>
    </p:spTree>
    <p:extLst>
      <p:ext uri="{BB962C8B-B14F-4D97-AF65-F5344CB8AC3E}">
        <p14:creationId xmlns:p14="http://schemas.microsoft.com/office/powerpoint/2010/main" val="321488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from R (creating an </a:t>
            </a:r>
            <a:r>
              <a:rPr lang="en-US" dirty="0" err="1" smtClean="0"/>
              <a:t>Rtex</a:t>
            </a:r>
            <a:r>
              <a:rPr lang="en-US" dirty="0" smtClean="0"/>
              <a:t> file using </a:t>
            </a:r>
            <a:r>
              <a:rPr lang="en-US" dirty="0" err="1" smtClean="0"/>
              <a:t>Knitr</a:t>
            </a:r>
            <a:r>
              <a:rPr lang="en-US" dirty="0"/>
              <a:t>):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www.overleaf.com/learn/latex/Knitr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your document from OpenOffice:</a:t>
            </a:r>
            <a:r>
              <a:rPr lang="en-US" dirty="0"/>
              <a:t/>
            </a:r>
            <a:br>
              <a:rPr lang="en-US" dirty="0"/>
            </a:b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extensions.libreoffice.org/extensions/writer2latex-1/1-6.1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88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1018" y="1588138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LaTeX 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(pronounced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LAY-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or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LAH-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is a tool used to create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professional-looking documents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It is based on the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WYSIWYM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focus on the contents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of your document and the computer will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take care of the formatting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Instead of spacing out text on a page to control formatting, as with Microsoft Word or LibreOffice Writer, users can enter plain text and let 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</a:t>
            </a:r>
            <a:r>
              <a:rPr lang="en-GB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 take care of the rest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4" y="3250590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 dirty="0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69" y="3189607"/>
            <a:ext cx="4751346" cy="25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C72FB6-39F0-1B50-562F-35D09692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LaTeX?</a:t>
            </a:r>
          </a:p>
        </p:txBody>
      </p:sp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LaTeX?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4C905-8ACC-07E3-A3A8-ECA224E4496C}"/>
              </a:ext>
            </a:extLst>
          </p:cNvPr>
          <p:cNvSpPr/>
          <p:nvPr/>
        </p:nvSpPr>
        <p:spPr>
          <a:xfrm>
            <a:off x="323705" y="1559653"/>
            <a:ext cx="11592590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 is used for scientific documents, books, as well as many other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forms of publishing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does many complicated parts of typesetting automatically,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particularly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bibliographies and references.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separates the content of the document from the style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Many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scientific journals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templates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submissions. You only need to add your content.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hundreds of 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templates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available for everything from CVs to slideshows.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not to use LaTeX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440B-3C8A-015D-00E6-37B8ED82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119862"/>
          </a:xfrm>
        </p:spPr>
        <p:txBody>
          <a:bodyPr/>
          <a:lstStyle/>
          <a:p>
            <a:r>
              <a:rPr lang="en-US" dirty="0"/>
              <a:t>Can be challenging to learn, especially for non-programmers – it is a different typesetting paradigm compared to Word</a:t>
            </a:r>
          </a:p>
          <a:p>
            <a:r>
              <a:rPr lang="en-US" dirty="0"/>
              <a:t>Some journals or your supervisor/collaborators want .docx (Word) files</a:t>
            </a:r>
          </a:p>
          <a:p>
            <a:r>
              <a:rPr lang="en-US" dirty="0"/>
              <a:t>You might not have complex formatting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997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BD8-CF37-5430-CCAB-E84C2A49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3132-BFB0-C132-BFEE-F43423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2009104"/>
            <a:ext cx="5664519" cy="3846628"/>
          </a:xfrm>
        </p:spPr>
        <p:txBody>
          <a:bodyPr>
            <a:normAutofit/>
          </a:bodyPr>
          <a:lstStyle/>
          <a:p>
            <a:r>
              <a:rPr lang="en-US" dirty="0"/>
              <a:t>Online platform to author and collaborate on LaTeX documents</a:t>
            </a:r>
          </a:p>
          <a:p>
            <a:r>
              <a:rPr lang="en-US" dirty="0"/>
              <a:t>Real-time collaborative editing with comments &amp; tracked changes</a:t>
            </a:r>
          </a:p>
          <a:p>
            <a:r>
              <a:rPr lang="en-US" dirty="0"/>
              <a:t>Basic use is free; pro version is free with </a:t>
            </a:r>
            <a:r>
              <a:rPr lang="en-US" dirty="0" err="1"/>
              <a:t>UoE</a:t>
            </a:r>
            <a:r>
              <a:rPr lang="en-US" dirty="0"/>
              <a:t> email</a:t>
            </a:r>
          </a:p>
        </p:txBody>
      </p:sp>
      <p:pic>
        <p:nvPicPr>
          <p:cNvPr id="4" name="Picture 6" descr="Image result for latex software&quot;">
            <a:extLst>
              <a:ext uri="{FF2B5EF4-FFF2-40B4-BE49-F238E27FC236}">
                <a16:creationId xmlns:a16="http://schemas.microsoft.com/office/drawing/2014/main" id="{91AE9CB8-D02B-B50E-9EF3-B87E6BD1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55" y="1880314"/>
            <a:ext cx="5898971" cy="32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BB6E-56DE-1A0E-1B40-D752ED03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7A69-6F10-E90D-B440-CE7700A6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Easier than installing a LaTeX editor on your computer</a:t>
            </a:r>
          </a:p>
          <a:p>
            <a:pPr lvl="1"/>
            <a:r>
              <a:rPr lang="en-US" dirty="0"/>
              <a:t>no need to deal with updates, package installation, installation issues</a:t>
            </a:r>
          </a:p>
          <a:p>
            <a:pPr lvl="1"/>
            <a:r>
              <a:rPr lang="en-US" dirty="0"/>
              <a:t>easy to work on different devices</a:t>
            </a:r>
          </a:p>
          <a:p>
            <a:r>
              <a:rPr lang="en-US" dirty="0"/>
              <a:t>Many features that make using LaTeX easier:</a:t>
            </a:r>
          </a:p>
          <a:p>
            <a:pPr lvl="1"/>
            <a:r>
              <a:rPr lang="en-US" dirty="0"/>
              <a:t>rich text editor</a:t>
            </a:r>
          </a:p>
          <a:p>
            <a:pPr lvl="1"/>
            <a:r>
              <a:rPr lang="en-US" dirty="0"/>
              <a:t>autocomplete</a:t>
            </a:r>
          </a:p>
          <a:p>
            <a:pPr lvl="1"/>
            <a:r>
              <a:rPr lang="en-US" dirty="0"/>
              <a:t>automatic table creation</a:t>
            </a:r>
          </a:p>
          <a:p>
            <a:pPr lvl="1"/>
            <a:r>
              <a:rPr lang="en-US" dirty="0"/>
              <a:t>and many more</a:t>
            </a:r>
          </a:p>
          <a:p>
            <a:r>
              <a:rPr lang="en-US" dirty="0"/>
              <a:t>Collaboration features</a:t>
            </a:r>
          </a:p>
          <a:p>
            <a:r>
              <a:rPr lang="en-US" dirty="0"/>
              <a:t>GitHub integration</a:t>
            </a:r>
          </a:p>
          <a:p>
            <a:r>
              <a:rPr lang="en-US" dirty="0"/>
              <a:t>Direct submission to some journals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overleaf logo&quot;">
            <a:extLst>
              <a:ext uri="{FF2B5EF4-FFF2-40B4-BE49-F238E27FC236}">
                <a16:creationId xmlns:a16="http://schemas.microsoft.com/office/drawing/2014/main" id="{FC43F82F-C3BC-56A2-48C4-A07E896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77" y="4615783"/>
            <a:ext cx="3627637" cy="12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4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824CA5DBFE164EBA5BB24D9FA6DF44" ma:contentTypeVersion="15" ma:contentTypeDescription="Create a new document." ma:contentTypeScope="" ma:versionID="55aa9ad509a61bd24703f980cb10b2b2">
  <xsd:schema xmlns:xsd="http://www.w3.org/2001/XMLSchema" xmlns:xs="http://www.w3.org/2001/XMLSchema" xmlns:p="http://schemas.microsoft.com/office/2006/metadata/properties" xmlns:ns3="21040c20-3f06-4e19-aa49-fcab1de7be59" xmlns:ns4="a89e6492-216d-4037-974f-91e8ae84d7c2" targetNamespace="http://schemas.microsoft.com/office/2006/metadata/properties" ma:root="true" ma:fieldsID="22cb9cfb7efd5e371b65652548da063e" ns3:_="" ns4:_="">
    <xsd:import namespace="21040c20-3f06-4e19-aa49-fcab1de7be59"/>
    <xsd:import namespace="a89e6492-216d-4037-974f-91e8ae84d7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40c20-3f06-4e19-aa49-fcab1de7be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e6492-216d-4037-974f-91e8ae84d7c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04A45D-6F6A-421C-AA7B-39DFAA25A29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1040c20-3f06-4e19-aa49-fcab1de7be59"/>
    <ds:schemaRef ds:uri="a89e6492-216d-4037-974f-91e8ae84d7c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229B74-CE18-4F7D-A8D0-D17CC6718C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040c20-3f06-4e19-aa49-fcab1de7be59"/>
    <ds:schemaRef ds:uri="a89e6492-216d-4037-974f-91e8ae84d7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2577</Words>
  <Application>Microsoft Office PowerPoint</Application>
  <PresentationFormat>Widescreen</PresentationFormat>
  <Paragraphs>363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Arial,Sans-Serif</vt:lpstr>
      <vt:lpstr>Calibri</vt:lpstr>
      <vt:lpstr>Calibri Light</vt:lpstr>
      <vt:lpstr>Consolas</vt:lpstr>
      <vt:lpstr>Menlo</vt:lpstr>
      <vt:lpstr>Source Sans Pro</vt:lpstr>
      <vt:lpstr>Office Theme</vt:lpstr>
      <vt:lpstr>PowerPoint Presentation</vt:lpstr>
      <vt:lpstr>PowerPoint Presentation</vt:lpstr>
      <vt:lpstr>Welcome! </vt:lpstr>
      <vt:lpstr>Week 1: Today's program</vt:lpstr>
      <vt:lpstr>What is LaTeX?</vt:lpstr>
      <vt:lpstr>Why learn LaTeX?</vt:lpstr>
      <vt:lpstr>Reasons not to use LaTeX</vt:lpstr>
      <vt:lpstr>Overleaf</vt:lpstr>
      <vt:lpstr>Advantages of Overleaf</vt:lpstr>
      <vt:lpstr>The Overleaf Interface</vt:lpstr>
      <vt:lpstr>Anatomy of a LaTeX document</vt:lpstr>
      <vt:lpstr>main.tex</vt:lpstr>
      <vt:lpstr>Try it yourselves!</vt:lpstr>
      <vt:lpstr>LaTeX commands</vt:lpstr>
      <vt:lpstr>Basic Formatting</vt:lpstr>
      <vt:lpstr>Structuring Your Document</vt:lpstr>
      <vt:lpstr>Comments</vt:lpstr>
      <vt:lpstr>LaTeX Environments</vt:lpstr>
      <vt:lpstr>Text Alignment</vt:lpstr>
      <vt:lpstr>Lists</vt:lpstr>
      <vt:lpstr>Nested Lists</vt:lpstr>
      <vt:lpstr>Adding Images</vt:lpstr>
      <vt:lpstr>Adding Images</vt:lpstr>
      <vt:lpstr>Adding Images</vt:lpstr>
      <vt:lpstr>Tables</vt:lpstr>
      <vt:lpstr>Additional Materials</vt:lpstr>
      <vt:lpstr>Week 2: Today’s program</vt:lpstr>
      <vt:lpstr>Chapters and Sections</vt:lpstr>
      <vt:lpstr>Table of Contents</vt:lpstr>
      <vt:lpstr>References</vt:lpstr>
      <vt:lpstr>References</vt:lpstr>
      <vt:lpstr>References</vt:lpstr>
      <vt:lpstr>Natbib</vt:lpstr>
      <vt:lpstr>Citations</vt:lpstr>
      <vt:lpstr>Citations</vt:lpstr>
      <vt:lpstr>Citations</vt:lpstr>
      <vt:lpstr>Citations: Footnotes</vt:lpstr>
      <vt:lpstr>Numerical Citations</vt:lpstr>
      <vt:lpstr>Cross referencing images and equations</vt:lpstr>
      <vt:lpstr>Your turn!</vt:lpstr>
      <vt:lpstr>Additional Materials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Van Eyndhoven</cp:lastModifiedBy>
  <cp:revision>306</cp:revision>
  <dcterms:created xsi:type="dcterms:W3CDTF">2019-12-03T18:55:27Z</dcterms:created>
  <dcterms:modified xsi:type="dcterms:W3CDTF">2023-11-20T12:12:04Z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0x010100AD824CA5DBFE164EBA5BB24D9FA6DF44</vt:lpwstr>
  </property>
</Properties>
</file>